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sldIdLst>
    <p:sldId id="261" r:id="rId5"/>
    <p:sldId id="263" r:id="rId6"/>
    <p:sldId id="264" r:id="rId7"/>
    <p:sldId id="266" r:id="rId8"/>
    <p:sldId id="265" r:id="rId9"/>
    <p:sldId id="267" r:id="rId10"/>
    <p:sldId id="268" r:id="rId11"/>
    <p:sldId id="269" r:id="rId12"/>
    <p:sldId id="270" r:id="rId13"/>
    <p:sldId id="271" r:id="rId14"/>
    <p:sldId id="272" r:id="rId15"/>
    <p:sldId id="273" r:id="rId16"/>
    <p:sldId id="274" r:id="rId17"/>
    <p:sldId id="275"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95" d="100"/>
          <a:sy n="95" d="100"/>
        </p:scale>
        <p:origin x="67"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9/20/2023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9/20/2023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9/20/2023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9/20/2023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9/20/2023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9/20/2023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9/20/2023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9/20/2023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9/20/2023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9/20/2023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9/20/2023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9/20/2023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9/20/2023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simplilearn.com/tutorials/mysql-tutorial/mysql-workbench-installat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9624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err="1"/>
              <a:t>DataBase</a:t>
            </a:r>
            <a:endParaRPr lang="en-US"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err="1"/>
              <a:t>Mysql</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09B6B-2B02-D64F-114A-25C3920A5C45}"/>
              </a:ext>
            </a:extLst>
          </p:cNvPr>
          <p:cNvSpPr>
            <a:spLocks noGrp="1"/>
          </p:cNvSpPr>
          <p:nvPr>
            <p:ph type="title"/>
          </p:nvPr>
        </p:nvSpPr>
        <p:spPr/>
        <p:txBody>
          <a:bodyPr/>
          <a:lstStyle/>
          <a:p>
            <a:r>
              <a:rPr lang="en-US" b="1" i="0" dirty="0">
                <a:effectLst/>
                <a:latin typeface="Söhne"/>
              </a:rPr>
              <a:t>Foreign Key</a:t>
            </a:r>
            <a:endParaRPr lang="en-IN" dirty="0"/>
          </a:p>
        </p:txBody>
      </p:sp>
      <p:sp>
        <p:nvSpPr>
          <p:cNvPr id="3" name="Content Placeholder 2">
            <a:extLst>
              <a:ext uri="{FF2B5EF4-FFF2-40B4-BE49-F238E27FC236}">
                <a16:creationId xmlns:a16="http://schemas.microsoft.com/office/drawing/2014/main" id="{B5CFA3EE-6E9D-4774-ECA9-3F562835BF7F}"/>
              </a:ext>
            </a:extLst>
          </p:cNvPr>
          <p:cNvSpPr>
            <a:spLocks noGrp="1"/>
          </p:cNvSpPr>
          <p:nvPr>
            <p:ph idx="1"/>
          </p:nvPr>
        </p:nvSpPr>
        <p:spPr/>
        <p:txBody>
          <a:bodyPr/>
          <a:lstStyle/>
          <a:p>
            <a:r>
              <a:rPr lang="en-US" b="0" i="0" dirty="0">
                <a:effectLst/>
                <a:latin typeface="Söhne"/>
              </a:rPr>
              <a:t>A foreign key is a field in a table that is used to establish a link between two tables. It creates a relationship between the tables by referring to the primary key of another table. This is used to maintain referential integrity, ensuring that data remains consistent across related tables.</a:t>
            </a:r>
            <a:endParaRPr lang="en-IN" dirty="0"/>
          </a:p>
        </p:txBody>
      </p:sp>
    </p:spTree>
    <p:extLst>
      <p:ext uri="{BB962C8B-B14F-4D97-AF65-F5344CB8AC3E}">
        <p14:creationId xmlns:p14="http://schemas.microsoft.com/office/powerpoint/2010/main" val="648817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0593D-3E09-BA9C-F10C-87859AD5CD7B}"/>
              </a:ext>
            </a:extLst>
          </p:cNvPr>
          <p:cNvSpPr>
            <a:spLocks noGrp="1"/>
          </p:cNvSpPr>
          <p:nvPr>
            <p:ph type="title"/>
          </p:nvPr>
        </p:nvSpPr>
        <p:spPr/>
        <p:txBody>
          <a:bodyPr/>
          <a:lstStyle/>
          <a:p>
            <a:r>
              <a:rPr lang="en-IN" dirty="0"/>
              <a:t>Relationship	</a:t>
            </a:r>
          </a:p>
        </p:txBody>
      </p:sp>
      <p:sp>
        <p:nvSpPr>
          <p:cNvPr id="3" name="Content Placeholder 2">
            <a:extLst>
              <a:ext uri="{FF2B5EF4-FFF2-40B4-BE49-F238E27FC236}">
                <a16:creationId xmlns:a16="http://schemas.microsoft.com/office/drawing/2014/main" id="{DBE5018D-9F3D-59BA-326F-0FEAE097B3F6}"/>
              </a:ext>
            </a:extLst>
          </p:cNvPr>
          <p:cNvSpPr>
            <a:spLocks noGrp="1"/>
          </p:cNvSpPr>
          <p:nvPr>
            <p:ph idx="1"/>
          </p:nvPr>
        </p:nvSpPr>
        <p:spPr/>
        <p:txBody>
          <a:bodyPr>
            <a:normAutofit fontScale="92500" lnSpcReduction="10000"/>
          </a:bodyPr>
          <a:lstStyle/>
          <a:p>
            <a:pPr algn="l">
              <a:buFont typeface="+mj-lt"/>
              <a:buAutoNum type="arabicPeriod"/>
            </a:pPr>
            <a:r>
              <a:rPr lang="en-US" b="1" i="0" dirty="0">
                <a:effectLst/>
                <a:latin typeface="Söhne"/>
              </a:rPr>
              <a:t>One-to-One (1:1) Relationship</a:t>
            </a:r>
            <a:r>
              <a:rPr lang="en-US" b="0" i="0" dirty="0">
                <a:effectLst/>
                <a:latin typeface="Söhne"/>
              </a:rPr>
              <a:t>: Each record in one table is related to one and only one record in another table, and vice versa. Example: Person to Driver's License.</a:t>
            </a:r>
          </a:p>
          <a:p>
            <a:pPr algn="l">
              <a:buFont typeface="+mj-lt"/>
              <a:buAutoNum type="arabicPeriod"/>
            </a:pPr>
            <a:r>
              <a:rPr lang="en-US" b="1" i="0" dirty="0">
                <a:effectLst/>
                <a:latin typeface="Söhne"/>
              </a:rPr>
              <a:t>One-to-Many (1:N) Relationship</a:t>
            </a:r>
            <a:r>
              <a:rPr lang="en-US" b="0" i="0" dirty="0">
                <a:effectLst/>
                <a:latin typeface="Söhne"/>
              </a:rPr>
              <a:t>: Each record in one table can be related to multiple records in another table, but each record in the second table is related to only one record in the first table. Example: Author to Books.</a:t>
            </a:r>
          </a:p>
          <a:p>
            <a:pPr algn="l">
              <a:buFont typeface="+mj-lt"/>
              <a:buAutoNum type="arabicPeriod"/>
            </a:pPr>
            <a:r>
              <a:rPr lang="en-US" b="1" i="0" dirty="0">
                <a:effectLst/>
                <a:latin typeface="Söhne"/>
              </a:rPr>
              <a:t>Many-to-Many (N:M) Relationship</a:t>
            </a:r>
            <a:r>
              <a:rPr lang="en-US" b="0" i="0" dirty="0">
                <a:effectLst/>
                <a:latin typeface="Söhne"/>
              </a:rPr>
              <a:t>: Records in both tables can be related to multiple records in the other table through a third linking table. Example: Students to Courses.</a:t>
            </a:r>
          </a:p>
          <a:p>
            <a:endParaRPr lang="en-IN" dirty="0"/>
          </a:p>
        </p:txBody>
      </p:sp>
    </p:spTree>
    <p:extLst>
      <p:ext uri="{BB962C8B-B14F-4D97-AF65-F5344CB8AC3E}">
        <p14:creationId xmlns:p14="http://schemas.microsoft.com/office/powerpoint/2010/main" val="874843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DC8B-30B3-85AD-494D-17032BAF863F}"/>
              </a:ext>
            </a:extLst>
          </p:cNvPr>
          <p:cNvSpPr>
            <a:spLocks noGrp="1"/>
          </p:cNvSpPr>
          <p:nvPr>
            <p:ph type="title"/>
          </p:nvPr>
        </p:nvSpPr>
        <p:spPr/>
        <p:txBody>
          <a:bodyPr/>
          <a:lstStyle/>
          <a:p>
            <a:r>
              <a:rPr lang="en-IN" dirty="0"/>
              <a:t>Datatypes</a:t>
            </a:r>
          </a:p>
        </p:txBody>
      </p:sp>
      <p:sp>
        <p:nvSpPr>
          <p:cNvPr id="3" name="Content Placeholder 2">
            <a:extLst>
              <a:ext uri="{FF2B5EF4-FFF2-40B4-BE49-F238E27FC236}">
                <a16:creationId xmlns:a16="http://schemas.microsoft.com/office/drawing/2014/main" id="{5A132E99-FD48-A216-4ECC-EF5C0CEDEF0C}"/>
              </a:ext>
            </a:extLst>
          </p:cNvPr>
          <p:cNvSpPr>
            <a:spLocks noGrp="1"/>
          </p:cNvSpPr>
          <p:nvPr>
            <p:ph idx="1"/>
          </p:nvPr>
        </p:nvSpPr>
        <p:spPr/>
        <p:txBody>
          <a:bodyPr>
            <a:normAutofit/>
          </a:bodyPr>
          <a:lstStyle/>
          <a:p>
            <a:pPr algn="l">
              <a:buFont typeface="+mj-lt"/>
              <a:buAutoNum type="arabicPeriod"/>
            </a:pPr>
            <a:r>
              <a:rPr lang="en-IN" b="1" i="0" dirty="0">
                <a:effectLst/>
                <a:latin typeface="Söhne"/>
              </a:rPr>
              <a:t>Numeric Data Types</a:t>
            </a:r>
            <a:r>
              <a:rPr lang="en-IN" b="0" i="0" dirty="0">
                <a:effectLst/>
                <a:latin typeface="Söhne"/>
              </a:rPr>
              <a:t>:</a:t>
            </a:r>
          </a:p>
          <a:p>
            <a:pPr marL="742950" lvl="1" indent="-285750" algn="l">
              <a:buFont typeface="+mj-lt"/>
              <a:buAutoNum type="arabicPeriod"/>
            </a:pPr>
            <a:r>
              <a:rPr lang="en-IN" b="1" i="0" dirty="0">
                <a:effectLst/>
                <a:latin typeface="Söhne"/>
              </a:rPr>
              <a:t>INT</a:t>
            </a:r>
            <a:r>
              <a:rPr lang="en-IN" b="0" i="0" dirty="0">
                <a:effectLst/>
                <a:latin typeface="Söhne"/>
              </a:rPr>
              <a:t>: Used for whole numbers (e.g., 1, 10, -5).</a:t>
            </a:r>
          </a:p>
          <a:p>
            <a:pPr marL="742950" lvl="1" indent="-285750" algn="l">
              <a:buFont typeface="+mj-lt"/>
              <a:buAutoNum type="arabicPeriod"/>
            </a:pPr>
            <a:r>
              <a:rPr lang="en-IN" b="1" i="0" dirty="0">
                <a:effectLst/>
                <a:latin typeface="Söhne"/>
              </a:rPr>
              <a:t>TINYINT, SMALLINT, MEDIUMINT, BIGINT</a:t>
            </a:r>
            <a:r>
              <a:rPr lang="en-IN" b="0" i="0" dirty="0">
                <a:effectLst/>
                <a:latin typeface="Söhne"/>
              </a:rPr>
              <a:t>: Variants of INT with different storage sizes and value ranges.</a:t>
            </a:r>
          </a:p>
          <a:p>
            <a:pPr marL="742950" lvl="1" indent="-285750" algn="l">
              <a:buFont typeface="+mj-lt"/>
              <a:buAutoNum type="arabicPeriod"/>
            </a:pPr>
            <a:r>
              <a:rPr lang="en-IN" b="1" i="0" dirty="0">
                <a:effectLst/>
                <a:latin typeface="Söhne"/>
              </a:rPr>
              <a:t>DECIMAL/NUMERIC</a:t>
            </a:r>
            <a:r>
              <a:rPr lang="en-IN" b="0" i="0" dirty="0">
                <a:effectLst/>
                <a:latin typeface="Söhne"/>
              </a:rPr>
              <a:t>: Used for fixed-point numbers with precise decimal places (e.g., 10.50).</a:t>
            </a:r>
          </a:p>
          <a:p>
            <a:pPr marL="742950" lvl="1" indent="-285750" algn="l">
              <a:buFont typeface="+mj-lt"/>
              <a:buAutoNum type="arabicPeriod"/>
            </a:pPr>
            <a:r>
              <a:rPr lang="en-IN" b="1" i="0" dirty="0">
                <a:effectLst/>
                <a:latin typeface="Söhne"/>
              </a:rPr>
              <a:t>FLOAT, DOUBLE</a:t>
            </a:r>
            <a:r>
              <a:rPr lang="en-IN" b="0" i="0" dirty="0">
                <a:effectLst/>
                <a:latin typeface="Söhne"/>
              </a:rPr>
              <a:t>: Used for floating-point numbers (e.g., 3.14, -0.001).</a:t>
            </a:r>
            <a:endParaRPr lang="en-IN" dirty="0"/>
          </a:p>
        </p:txBody>
      </p:sp>
    </p:spTree>
    <p:extLst>
      <p:ext uri="{BB962C8B-B14F-4D97-AF65-F5344CB8AC3E}">
        <p14:creationId xmlns:p14="http://schemas.microsoft.com/office/powerpoint/2010/main" val="854367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47E1F-7712-B867-FE28-D73831A15245}"/>
              </a:ext>
            </a:extLst>
          </p:cNvPr>
          <p:cNvSpPr>
            <a:spLocks noGrp="1"/>
          </p:cNvSpPr>
          <p:nvPr>
            <p:ph idx="1"/>
          </p:nvPr>
        </p:nvSpPr>
        <p:spPr>
          <a:xfrm>
            <a:off x="1085265" y="1070392"/>
            <a:ext cx="9905999" cy="3541714"/>
          </a:xfrm>
        </p:spPr>
        <p:txBody>
          <a:bodyPr/>
          <a:lstStyle/>
          <a:p>
            <a:pPr marL="742950" lvl="1" indent="-285750" algn="l">
              <a:buFont typeface="+mj-lt"/>
              <a:buAutoNum type="arabicPeriod"/>
            </a:pPr>
            <a:endParaRPr lang="en-IN" b="0" i="0" dirty="0">
              <a:effectLst/>
              <a:latin typeface="Söhne"/>
            </a:endParaRPr>
          </a:p>
          <a:p>
            <a:pPr algn="l">
              <a:buFont typeface="+mj-lt"/>
              <a:buAutoNum type="arabicPeriod"/>
            </a:pPr>
            <a:r>
              <a:rPr lang="en-IN" b="1" i="0" dirty="0">
                <a:effectLst/>
                <a:latin typeface="Söhne"/>
              </a:rPr>
              <a:t>String Data Types</a:t>
            </a:r>
            <a:r>
              <a:rPr lang="en-IN" b="0" i="0" dirty="0">
                <a:effectLst/>
                <a:latin typeface="Söhne"/>
              </a:rPr>
              <a:t>:</a:t>
            </a:r>
          </a:p>
          <a:p>
            <a:pPr marL="742950" lvl="1" indent="-285750" algn="l">
              <a:buFont typeface="+mj-lt"/>
              <a:buAutoNum type="arabicPeriod"/>
            </a:pPr>
            <a:r>
              <a:rPr lang="en-IN" b="1" i="0" dirty="0">
                <a:effectLst/>
                <a:latin typeface="Söhne"/>
              </a:rPr>
              <a:t>CHAR</a:t>
            </a:r>
            <a:r>
              <a:rPr lang="en-IN" b="0" i="0" dirty="0">
                <a:effectLst/>
                <a:latin typeface="Söhne"/>
              </a:rPr>
              <a:t>: Fixed-length character strings (e.g., 'Hello').</a:t>
            </a:r>
          </a:p>
          <a:p>
            <a:pPr marL="742950" lvl="1" indent="-285750" algn="l">
              <a:buFont typeface="+mj-lt"/>
              <a:buAutoNum type="arabicPeriod"/>
            </a:pPr>
            <a:r>
              <a:rPr lang="en-IN" b="1" i="0" dirty="0">
                <a:effectLst/>
                <a:latin typeface="Söhne"/>
              </a:rPr>
              <a:t>VARCHAR</a:t>
            </a:r>
            <a:r>
              <a:rPr lang="en-IN" b="0" i="0" dirty="0">
                <a:effectLst/>
                <a:latin typeface="Söhne"/>
              </a:rPr>
              <a:t>: Variable-length character strings (e.g., 'World').</a:t>
            </a:r>
          </a:p>
          <a:p>
            <a:pPr marL="742950" lvl="1" indent="-285750" algn="l">
              <a:buFont typeface="+mj-lt"/>
              <a:buAutoNum type="arabicPeriod"/>
            </a:pPr>
            <a:r>
              <a:rPr lang="en-IN" b="1" i="0" dirty="0">
                <a:effectLst/>
                <a:latin typeface="Söhne"/>
              </a:rPr>
              <a:t>TEXT</a:t>
            </a:r>
            <a:r>
              <a:rPr lang="en-IN" b="0" i="0" dirty="0">
                <a:effectLst/>
                <a:latin typeface="Söhne"/>
              </a:rPr>
              <a:t>: For large text data (e.g., paragraphs of text).</a:t>
            </a:r>
          </a:p>
          <a:p>
            <a:pPr marL="742950" lvl="1" indent="-285750" algn="l">
              <a:buFont typeface="+mj-lt"/>
              <a:buAutoNum type="arabicPeriod"/>
            </a:pPr>
            <a:r>
              <a:rPr lang="en-IN" b="1" i="0" dirty="0">
                <a:effectLst/>
                <a:latin typeface="Söhne"/>
              </a:rPr>
              <a:t>ENUM</a:t>
            </a:r>
            <a:r>
              <a:rPr lang="en-IN" b="0" i="0" dirty="0">
                <a:effectLst/>
                <a:latin typeface="Söhne"/>
              </a:rPr>
              <a:t>: A list of predefined values (e.g., 'Red', 'Green', 'Blue').</a:t>
            </a:r>
          </a:p>
          <a:p>
            <a:pPr marL="742950" lvl="1" indent="-285750" algn="l">
              <a:buFont typeface="+mj-lt"/>
              <a:buAutoNum type="arabicPeriod"/>
            </a:pPr>
            <a:r>
              <a:rPr lang="en-IN" b="1" i="0" dirty="0">
                <a:effectLst/>
                <a:latin typeface="Söhne"/>
              </a:rPr>
              <a:t>SET</a:t>
            </a:r>
            <a:r>
              <a:rPr lang="en-IN" b="0" i="0" dirty="0">
                <a:effectLst/>
                <a:latin typeface="Söhne"/>
              </a:rPr>
              <a:t>: Similar to ENUM but allows multiple values to be selected.</a:t>
            </a:r>
          </a:p>
          <a:p>
            <a:pPr marL="742950" lvl="1" indent="-285750" algn="l">
              <a:buFont typeface="+mj-lt"/>
              <a:buAutoNum type="arabicPeriod"/>
            </a:pPr>
            <a:endParaRPr lang="en-IN" b="0" i="0" dirty="0">
              <a:effectLst/>
              <a:latin typeface="Söhne"/>
            </a:endParaRPr>
          </a:p>
          <a:p>
            <a:endParaRPr lang="en-IN" dirty="0"/>
          </a:p>
        </p:txBody>
      </p:sp>
    </p:spTree>
    <p:extLst>
      <p:ext uri="{BB962C8B-B14F-4D97-AF65-F5344CB8AC3E}">
        <p14:creationId xmlns:p14="http://schemas.microsoft.com/office/powerpoint/2010/main" val="3814364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47E1F-7712-B867-FE28-D73831A15245}"/>
              </a:ext>
            </a:extLst>
          </p:cNvPr>
          <p:cNvSpPr>
            <a:spLocks noGrp="1"/>
          </p:cNvSpPr>
          <p:nvPr>
            <p:ph idx="1"/>
          </p:nvPr>
        </p:nvSpPr>
        <p:spPr>
          <a:xfrm>
            <a:off x="1085265" y="1070392"/>
            <a:ext cx="9905999" cy="3541714"/>
          </a:xfrm>
        </p:spPr>
        <p:txBody>
          <a:bodyPr>
            <a:normAutofit/>
          </a:bodyPr>
          <a:lstStyle/>
          <a:p>
            <a:r>
              <a:rPr lang="en-US" dirty="0"/>
              <a:t>Date and Time Data Types:</a:t>
            </a:r>
          </a:p>
          <a:p>
            <a:pPr lvl="1"/>
            <a:r>
              <a:rPr lang="en-US" dirty="0"/>
              <a:t>DATE: Date in 'YYYY-MM-DD' format (e.g., '2023-09-20').</a:t>
            </a:r>
          </a:p>
          <a:p>
            <a:pPr lvl="1"/>
            <a:r>
              <a:rPr lang="en-US" dirty="0"/>
              <a:t>TIME: Time in 'HH:MM:SS' format (e.g., '14:30:00').</a:t>
            </a:r>
          </a:p>
          <a:p>
            <a:pPr lvl="1"/>
            <a:r>
              <a:rPr lang="en-US" dirty="0"/>
              <a:t>DATETIME: Combination of date and time (e.g., '2023-09-20 14:30:00').</a:t>
            </a:r>
          </a:p>
          <a:p>
            <a:pPr lvl="1"/>
            <a:r>
              <a:rPr lang="en-US" dirty="0"/>
              <a:t>TIMESTAMP: Similar to DATETIME but has a range limitation and is automatically converted to UTC.</a:t>
            </a:r>
          </a:p>
          <a:p>
            <a:pPr lvl="1"/>
            <a:r>
              <a:rPr lang="en-US" dirty="0"/>
              <a:t>YEAR: Year in 4-digit format (e.g., '2023').</a:t>
            </a:r>
            <a:endParaRPr lang="en-IN" dirty="0"/>
          </a:p>
        </p:txBody>
      </p:sp>
    </p:spTree>
    <p:extLst>
      <p:ext uri="{BB962C8B-B14F-4D97-AF65-F5344CB8AC3E}">
        <p14:creationId xmlns:p14="http://schemas.microsoft.com/office/powerpoint/2010/main" val="2724979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47E1F-7712-B867-FE28-D73831A15245}"/>
              </a:ext>
            </a:extLst>
          </p:cNvPr>
          <p:cNvSpPr>
            <a:spLocks noGrp="1"/>
          </p:cNvSpPr>
          <p:nvPr>
            <p:ph idx="1"/>
          </p:nvPr>
        </p:nvSpPr>
        <p:spPr>
          <a:xfrm>
            <a:off x="1085265" y="1070392"/>
            <a:ext cx="10176293" cy="4399966"/>
          </a:xfrm>
        </p:spPr>
        <p:txBody>
          <a:bodyPr>
            <a:normAutofit/>
          </a:bodyPr>
          <a:lstStyle/>
          <a:p>
            <a:pPr algn="l">
              <a:buFont typeface="+mj-lt"/>
              <a:buAutoNum type="arabicPeriod"/>
            </a:pPr>
            <a:r>
              <a:rPr lang="en-IN" b="1" i="0" dirty="0">
                <a:effectLst/>
                <a:latin typeface="Söhne"/>
              </a:rPr>
              <a:t>Binary Data Types</a:t>
            </a:r>
            <a:r>
              <a:rPr lang="en-IN" b="0" i="0" dirty="0">
                <a:effectLst/>
                <a:latin typeface="Söhne"/>
              </a:rPr>
              <a:t>:</a:t>
            </a:r>
          </a:p>
          <a:p>
            <a:pPr marL="742950" lvl="1" indent="-285750" algn="l">
              <a:buFont typeface="+mj-lt"/>
              <a:buAutoNum type="arabicPeriod"/>
            </a:pPr>
            <a:r>
              <a:rPr lang="en-IN" b="1" i="0" dirty="0">
                <a:effectLst/>
                <a:latin typeface="Söhne"/>
              </a:rPr>
              <a:t>BINARY</a:t>
            </a:r>
            <a:r>
              <a:rPr lang="en-IN" b="0" i="0" dirty="0">
                <a:effectLst/>
                <a:latin typeface="Söhne"/>
              </a:rPr>
              <a:t>: Fixed-length binary data.</a:t>
            </a:r>
          </a:p>
          <a:p>
            <a:pPr marL="742950" lvl="1" indent="-285750" algn="l">
              <a:buFont typeface="+mj-lt"/>
              <a:buAutoNum type="arabicPeriod"/>
            </a:pPr>
            <a:r>
              <a:rPr lang="en-IN" b="1" i="0" dirty="0">
                <a:effectLst/>
                <a:latin typeface="Söhne"/>
              </a:rPr>
              <a:t>VARBINARY</a:t>
            </a:r>
            <a:r>
              <a:rPr lang="en-IN" b="0" i="0" dirty="0">
                <a:effectLst/>
                <a:latin typeface="Söhne"/>
              </a:rPr>
              <a:t>: Variable-length binary data.</a:t>
            </a:r>
          </a:p>
          <a:p>
            <a:pPr marL="742950" lvl="1" indent="-285750" algn="l">
              <a:buFont typeface="+mj-lt"/>
              <a:buAutoNum type="arabicPeriod"/>
            </a:pPr>
            <a:r>
              <a:rPr lang="en-IN" b="1" i="0" dirty="0">
                <a:effectLst/>
                <a:latin typeface="Söhne"/>
              </a:rPr>
              <a:t>BLOB</a:t>
            </a:r>
            <a:r>
              <a:rPr lang="en-IN" b="0" i="0" dirty="0">
                <a:effectLst/>
                <a:latin typeface="Söhne"/>
              </a:rPr>
              <a:t>: For large binary data (e.g., images or documents).</a:t>
            </a:r>
          </a:p>
          <a:p>
            <a:pPr algn="l">
              <a:buFont typeface="+mj-lt"/>
              <a:buAutoNum type="arabicPeriod"/>
            </a:pPr>
            <a:r>
              <a:rPr lang="en-IN" b="1" i="0" dirty="0">
                <a:effectLst/>
                <a:latin typeface="Söhne"/>
              </a:rPr>
              <a:t>Boolean Data Type</a:t>
            </a:r>
            <a:r>
              <a:rPr lang="en-IN" b="0" i="0" dirty="0">
                <a:effectLst/>
                <a:latin typeface="Söhne"/>
              </a:rPr>
              <a:t>:</a:t>
            </a:r>
          </a:p>
          <a:p>
            <a:pPr marL="742950" lvl="1" indent="-285750" algn="l">
              <a:buFont typeface="+mj-lt"/>
              <a:buAutoNum type="arabicPeriod"/>
            </a:pPr>
            <a:r>
              <a:rPr lang="en-IN" b="1" i="0" dirty="0">
                <a:effectLst/>
                <a:latin typeface="Söhne"/>
              </a:rPr>
              <a:t>BOOLEAN/TINYINT(1)</a:t>
            </a:r>
            <a:r>
              <a:rPr lang="en-IN" b="0" i="0" dirty="0">
                <a:effectLst/>
                <a:latin typeface="Söhne"/>
              </a:rPr>
              <a:t>: Used to represent true (1) or false (0) values.</a:t>
            </a:r>
          </a:p>
          <a:p>
            <a:pPr algn="l">
              <a:buFont typeface="+mj-lt"/>
              <a:buAutoNum type="arabicPeriod"/>
            </a:pPr>
            <a:r>
              <a:rPr lang="en-IN" b="1" i="0" dirty="0">
                <a:effectLst/>
                <a:latin typeface="Söhne"/>
              </a:rPr>
              <a:t>Spatial Data Types</a:t>
            </a:r>
            <a:r>
              <a:rPr lang="en-IN" b="0" i="0" dirty="0">
                <a:effectLst/>
                <a:latin typeface="Söhne"/>
              </a:rPr>
              <a:t>:</a:t>
            </a:r>
          </a:p>
          <a:p>
            <a:pPr marL="742950" lvl="1" indent="-285750" algn="l">
              <a:buFont typeface="+mj-lt"/>
              <a:buAutoNum type="arabicPeriod"/>
            </a:pPr>
            <a:r>
              <a:rPr lang="en-IN" b="1" i="0" dirty="0">
                <a:effectLst/>
                <a:latin typeface="Söhne"/>
              </a:rPr>
              <a:t>GEOMETRY, POINT, LINESTRING, POLYGON</a:t>
            </a:r>
            <a:r>
              <a:rPr lang="en-IN" b="0" i="0" dirty="0">
                <a:effectLst/>
                <a:latin typeface="Söhne"/>
              </a:rPr>
              <a:t>: Used for storing spatial data (e.g., geographic coordinates).</a:t>
            </a:r>
          </a:p>
        </p:txBody>
      </p:sp>
    </p:spTree>
    <p:extLst>
      <p:ext uri="{BB962C8B-B14F-4D97-AF65-F5344CB8AC3E}">
        <p14:creationId xmlns:p14="http://schemas.microsoft.com/office/powerpoint/2010/main" val="937082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47E1F-7712-B867-FE28-D73831A15245}"/>
              </a:ext>
            </a:extLst>
          </p:cNvPr>
          <p:cNvSpPr>
            <a:spLocks noGrp="1"/>
          </p:cNvSpPr>
          <p:nvPr>
            <p:ph idx="1"/>
          </p:nvPr>
        </p:nvSpPr>
        <p:spPr>
          <a:xfrm>
            <a:off x="1085265" y="1070392"/>
            <a:ext cx="10176293" cy="4399966"/>
          </a:xfrm>
        </p:spPr>
        <p:txBody>
          <a:bodyPr>
            <a:normAutofit/>
          </a:bodyPr>
          <a:lstStyle/>
          <a:p>
            <a:pPr algn="l">
              <a:buFont typeface="+mj-lt"/>
              <a:buAutoNum type="arabicPeriod"/>
            </a:pPr>
            <a:r>
              <a:rPr lang="en-US" b="1" i="0" dirty="0">
                <a:effectLst/>
                <a:latin typeface="Söhne"/>
              </a:rPr>
              <a:t>JSON Data Type</a:t>
            </a:r>
            <a:r>
              <a:rPr lang="en-US" b="0" i="0" dirty="0">
                <a:effectLst/>
                <a:latin typeface="Söhne"/>
              </a:rPr>
              <a:t>:</a:t>
            </a:r>
          </a:p>
          <a:p>
            <a:pPr marL="742950" lvl="1" indent="-285750" algn="l">
              <a:buFont typeface="+mj-lt"/>
              <a:buAutoNum type="arabicPeriod"/>
            </a:pPr>
            <a:r>
              <a:rPr lang="en-US" b="1" i="0" dirty="0">
                <a:effectLst/>
                <a:latin typeface="Söhne"/>
              </a:rPr>
              <a:t>JSON</a:t>
            </a:r>
            <a:r>
              <a:rPr lang="en-US" b="0" i="0" dirty="0">
                <a:effectLst/>
                <a:latin typeface="Söhne"/>
              </a:rPr>
              <a:t>: Used to store JSON-formatted data.</a:t>
            </a:r>
          </a:p>
          <a:p>
            <a:pPr algn="l">
              <a:buFont typeface="+mj-lt"/>
              <a:buAutoNum type="arabicPeriod"/>
            </a:pPr>
            <a:r>
              <a:rPr lang="en-US" b="1" i="0" dirty="0">
                <a:effectLst/>
                <a:latin typeface="Söhne"/>
              </a:rPr>
              <a:t>Other Data Types</a:t>
            </a:r>
            <a:r>
              <a:rPr lang="en-US" b="0" i="0" dirty="0">
                <a:effectLst/>
                <a:latin typeface="Söhne"/>
              </a:rPr>
              <a:t>:</a:t>
            </a:r>
          </a:p>
          <a:p>
            <a:pPr marL="742950" lvl="1" indent="-285750" algn="l">
              <a:buFont typeface="+mj-lt"/>
              <a:buAutoNum type="arabicPeriod"/>
            </a:pPr>
            <a:r>
              <a:rPr lang="en-US" b="1" i="0" dirty="0">
                <a:effectLst/>
                <a:latin typeface="Söhne"/>
              </a:rPr>
              <a:t>BIT</a:t>
            </a:r>
            <a:r>
              <a:rPr lang="en-US" b="0" i="0" dirty="0">
                <a:effectLst/>
                <a:latin typeface="Söhne"/>
              </a:rPr>
              <a:t>: A fixed-length sequence of 0s and 1s.</a:t>
            </a:r>
          </a:p>
          <a:p>
            <a:pPr marL="742950" lvl="1" indent="-285750" algn="l">
              <a:buFont typeface="+mj-lt"/>
              <a:buAutoNum type="arabicPeriod"/>
            </a:pPr>
            <a:r>
              <a:rPr lang="en-US" b="1" i="0" dirty="0">
                <a:effectLst/>
                <a:latin typeface="Söhne"/>
              </a:rPr>
              <a:t>ENUM</a:t>
            </a:r>
            <a:r>
              <a:rPr lang="en-US" b="0" i="0" dirty="0">
                <a:effectLst/>
                <a:latin typeface="Söhne"/>
              </a:rPr>
              <a:t>: A string object with a set of permitted values.</a:t>
            </a:r>
          </a:p>
          <a:p>
            <a:pPr marL="742950" lvl="1" indent="-285750" algn="l">
              <a:buFont typeface="+mj-lt"/>
              <a:buAutoNum type="arabicPeriod"/>
            </a:pPr>
            <a:r>
              <a:rPr lang="en-US" b="1" i="0" dirty="0">
                <a:effectLst/>
                <a:latin typeface="Söhne"/>
              </a:rPr>
              <a:t>SET</a:t>
            </a:r>
            <a:r>
              <a:rPr lang="en-US" b="0" i="0" dirty="0">
                <a:effectLst/>
                <a:latin typeface="Söhne"/>
              </a:rPr>
              <a:t>: A string object where each value can only occur once in a set.</a:t>
            </a:r>
          </a:p>
        </p:txBody>
      </p:sp>
    </p:spTree>
    <p:extLst>
      <p:ext uri="{BB962C8B-B14F-4D97-AF65-F5344CB8AC3E}">
        <p14:creationId xmlns:p14="http://schemas.microsoft.com/office/powerpoint/2010/main" val="3441278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367BB-3586-CE21-436A-2C186F81DA65}"/>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DFF7C028-B483-EBF1-E178-4286CE4B7279}"/>
              </a:ext>
            </a:extLst>
          </p:cNvPr>
          <p:cNvSpPr>
            <a:spLocks noGrp="1"/>
          </p:cNvSpPr>
          <p:nvPr>
            <p:ph idx="1"/>
          </p:nvPr>
        </p:nvSpPr>
        <p:spPr/>
        <p:txBody>
          <a:bodyPr>
            <a:normAutofit/>
          </a:bodyPr>
          <a:lstStyle/>
          <a:p>
            <a:r>
              <a:rPr lang="en-IN" dirty="0"/>
              <a:t>Setup</a:t>
            </a:r>
          </a:p>
          <a:p>
            <a:r>
              <a:rPr lang="en-IN" dirty="0" err="1"/>
              <a:t>Mysql</a:t>
            </a:r>
            <a:endParaRPr lang="en-IN" dirty="0"/>
          </a:p>
          <a:p>
            <a:r>
              <a:rPr lang="en-IN" dirty="0" err="1"/>
              <a:t>Usecase</a:t>
            </a:r>
            <a:endParaRPr lang="en-IN" dirty="0"/>
          </a:p>
          <a:p>
            <a:r>
              <a:rPr lang="en-IN" dirty="0"/>
              <a:t>Primary and foreign key</a:t>
            </a:r>
          </a:p>
          <a:p>
            <a:r>
              <a:rPr lang="en-IN" dirty="0"/>
              <a:t>Relation</a:t>
            </a:r>
          </a:p>
          <a:p>
            <a:r>
              <a:rPr lang="en-IN" dirty="0"/>
              <a:t>Basic Query</a:t>
            </a:r>
          </a:p>
        </p:txBody>
      </p:sp>
    </p:spTree>
    <p:extLst>
      <p:ext uri="{BB962C8B-B14F-4D97-AF65-F5344CB8AC3E}">
        <p14:creationId xmlns:p14="http://schemas.microsoft.com/office/powerpoint/2010/main" val="3287934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55691-0313-F9F3-5F2A-8F97B9698E2D}"/>
              </a:ext>
            </a:extLst>
          </p:cNvPr>
          <p:cNvSpPr>
            <a:spLocks noGrp="1"/>
          </p:cNvSpPr>
          <p:nvPr>
            <p:ph type="title"/>
          </p:nvPr>
        </p:nvSpPr>
        <p:spPr/>
        <p:txBody>
          <a:bodyPr/>
          <a:lstStyle/>
          <a:p>
            <a:r>
              <a:rPr lang="en-IN" dirty="0"/>
              <a:t>Setup</a:t>
            </a:r>
          </a:p>
        </p:txBody>
      </p:sp>
      <p:sp>
        <p:nvSpPr>
          <p:cNvPr id="3" name="Content Placeholder 2">
            <a:extLst>
              <a:ext uri="{FF2B5EF4-FFF2-40B4-BE49-F238E27FC236}">
                <a16:creationId xmlns:a16="http://schemas.microsoft.com/office/drawing/2014/main" id="{A55BF9E9-7D5A-952B-8761-A29458B40305}"/>
              </a:ext>
            </a:extLst>
          </p:cNvPr>
          <p:cNvSpPr>
            <a:spLocks noGrp="1"/>
          </p:cNvSpPr>
          <p:nvPr>
            <p:ph idx="1"/>
          </p:nvPr>
        </p:nvSpPr>
        <p:spPr/>
        <p:txBody>
          <a:bodyPr/>
          <a:lstStyle/>
          <a:p>
            <a:r>
              <a:rPr lang="en-US" dirty="0">
                <a:hlinkClick r:id="rId2"/>
              </a:rPr>
              <a:t>Ultimate MySQL Workbench Installation Guide [2023 Edition] | </a:t>
            </a:r>
            <a:r>
              <a:rPr lang="en-US" dirty="0" err="1">
                <a:hlinkClick r:id="rId2"/>
              </a:rPr>
              <a:t>Simplilearn</a:t>
            </a:r>
            <a:endParaRPr lang="en-IN" dirty="0"/>
          </a:p>
        </p:txBody>
      </p:sp>
    </p:spTree>
    <p:extLst>
      <p:ext uri="{BB962C8B-B14F-4D97-AF65-F5344CB8AC3E}">
        <p14:creationId xmlns:p14="http://schemas.microsoft.com/office/powerpoint/2010/main" val="1279771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CCA9-5ADB-35CD-C001-15548DB8AEA6}"/>
              </a:ext>
            </a:extLst>
          </p:cNvPr>
          <p:cNvSpPr>
            <a:spLocks noGrp="1"/>
          </p:cNvSpPr>
          <p:nvPr>
            <p:ph type="title"/>
          </p:nvPr>
        </p:nvSpPr>
        <p:spPr/>
        <p:txBody>
          <a:bodyPr/>
          <a:lstStyle/>
          <a:p>
            <a:r>
              <a:rPr lang="en-IN" dirty="0" err="1"/>
              <a:t>MySQl</a:t>
            </a:r>
            <a:endParaRPr lang="en-IN" dirty="0"/>
          </a:p>
        </p:txBody>
      </p:sp>
      <p:sp>
        <p:nvSpPr>
          <p:cNvPr id="3" name="Content Placeholder 2">
            <a:extLst>
              <a:ext uri="{FF2B5EF4-FFF2-40B4-BE49-F238E27FC236}">
                <a16:creationId xmlns:a16="http://schemas.microsoft.com/office/drawing/2014/main" id="{FECB2310-3D4D-DBF4-1716-E7F402978AF3}"/>
              </a:ext>
            </a:extLst>
          </p:cNvPr>
          <p:cNvSpPr>
            <a:spLocks noGrp="1"/>
          </p:cNvSpPr>
          <p:nvPr>
            <p:ph idx="1"/>
          </p:nvPr>
        </p:nvSpPr>
        <p:spPr/>
        <p:txBody>
          <a:bodyPr>
            <a:normAutofit/>
          </a:bodyPr>
          <a:lstStyle/>
          <a:p>
            <a:pPr algn="l">
              <a:buFont typeface="Arial" panose="020B0604020202020204" pitchFamily="34" charset="0"/>
              <a:buChar char="•"/>
            </a:pPr>
            <a:r>
              <a:rPr lang="en-US" b="0" i="0" dirty="0">
                <a:effectLst/>
                <a:latin typeface="Roboto" panose="02000000000000000000" pitchFamily="2" charset="0"/>
              </a:rPr>
              <a:t>MySQL is a publicly accessible Relational Database Management System (RDBMS) that uses Structured Query language (SQL) to interact with databases. MySQL stores data in the form of tables that can be modified using Structured Query Language. Its adaptability with different computing systems like Windows, Linux, macOS, and Ubuntu has made it an easy-going RDBMS software option.</a:t>
            </a:r>
          </a:p>
        </p:txBody>
      </p:sp>
    </p:spTree>
    <p:extLst>
      <p:ext uri="{BB962C8B-B14F-4D97-AF65-F5344CB8AC3E}">
        <p14:creationId xmlns:p14="http://schemas.microsoft.com/office/powerpoint/2010/main" val="248733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CCA9-5ADB-35CD-C001-15548DB8AEA6}"/>
              </a:ext>
            </a:extLst>
          </p:cNvPr>
          <p:cNvSpPr>
            <a:spLocks noGrp="1"/>
          </p:cNvSpPr>
          <p:nvPr>
            <p:ph type="title"/>
          </p:nvPr>
        </p:nvSpPr>
        <p:spPr/>
        <p:txBody>
          <a:bodyPr/>
          <a:lstStyle/>
          <a:p>
            <a:r>
              <a:rPr lang="en-IN" dirty="0" err="1"/>
              <a:t>MySQl</a:t>
            </a:r>
            <a:endParaRPr lang="en-IN" dirty="0"/>
          </a:p>
        </p:txBody>
      </p:sp>
      <p:sp>
        <p:nvSpPr>
          <p:cNvPr id="3" name="Content Placeholder 2">
            <a:extLst>
              <a:ext uri="{FF2B5EF4-FFF2-40B4-BE49-F238E27FC236}">
                <a16:creationId xmlns:a16="http://schemas.microsoft.com/office/drawing/2014/main" id="{FECB2310-3D4D-DBF4-1716-E7F402978AF3}"/>
              </a:ext>
            </a:extLst>
          </p:cNvPr>
          <p:cNvSpPr>
            <a:spLocks noGrp="1"/>
          </p:cNvSpPr>
          <p:nvPr>
            <p:ph idx="1"/>
          </p:nvPr>
        </p:nvSpPr>
        <p:spPr/>
        <p:txBody>
          <a:bodyPr>
            <a:normAutofit fontScale="92500" lnSpcReduction="10000"/>
          </a:bodyPr>
          <a:lstStyle/>
          <a:p>
            <a:r>
              <a:rPr lang="en-US" dirty="0"/>
              <a:t>Open Source - MySQL is open-source software. You don’t have to spend a single penny to access its services.</a:t>
            </a:r>
          </a:p>
          <a:p>
            <a:r>
              <a:rPr lang="en-US" dirty="0"/>
              <a:t>Cross-Platform - MySQL can run on Windows, Linux, Unix, and other operating systems.</a:t>
            </a:r>
          </a:p>
          <a:p>
            <a:r>
              <a:rPr lang="en-US" dirty="0"/>
              <a:t>High Availability - MySQL possesses a high processing system that makes MySQL process bulk queries and transactions while ensuring unique memory caches.</a:t>
            </a:r>
          </a:p>
          <a:p>
            <a:r>
              <a:rPr lang="en-US" dirty="0"/>
              <a:t>Reliability - SSH and SSL provide secure connections in MySQL. MySQL comes with features such as data encryption and data backup for recovery.</a:t>
            </a:r>
            <a:endParaRPr lang="en-IN" dirty="0"/>
          </a:p>
        </p:txBody>
      </p:sp>
    </p:spTree>
    <p:extLst>
      <p:ext uri="{BB962C8B-B14F-4D97-AF65-F5344CB8AC3E}">
        <p14:creationId xmlns:p14="http://schemas.microsoft.com/office/powerpoint/2010/main" val="3308019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19F81-114B-5135-7713-163B59B4FB60}"/>
              </a:ext>
            </a:extLst>
          </p:cNvPr>
          <p:cNvSpPr>
            <a:spLocks noGrp="1"/>
          </p:cNvSpPr>
          <p:nvPr>
            <p:ph type="title"/>
          </p:nvPr>
        </p:nvSpPr>
        <p:spPr/>
        <p:txBody>
          <a:bodyPr/>
          <a:lstStyle/>
          <a:p>
            <a:r>
              <a:rPr lang="en-IN" dirty="0" err="1"/>
              <a:t>Usecase</a:t>
            </a:r>
            <a:endParaRPr lang="en-IN" dirty="0"/>
          </a:p>
        </p:txBody>
      </p:sp>
      <p:sp>
        <p:nvSpPr>
          <p:cNvPr id="3" name="Content Placeholder 2">
            <a:extLst>
              <a:ext uri="{FF2B5EF4-FFF2-40B4-BE49-F238E27FC236}">
                <a16:creationId xmlns:a16="http://schemas.microsoft.com/office/drawing/2014/main" id="{930D50CC-577E-DEF3-94A3-63B6D66255D9}"/>
              </a:ext>
            </a:extLst>
          </p:cNvPr>
          <p:cNvSpPr>
            <a:spLocks noGrp="1"/>
          </p:cNvSpPr>
          <p:nvPr>
            <p:ph idx="1"/>
          </p:nvPr>
        </p:nvSpPr>
        <p:spPr/>
        <p:txBody>
          <a:bodyPr/>
          <a:lstStyle/>
          <a:p>
            <a:r>
              <a:rPr lang="en-IN" dirty="0"/>
              <a:t>Store, Manage and Retrieve Data</a:t>
            </a:r>
          </a:p>
        </p:txBody>
      </p:sp>
    </p:spTree>
    <p:extLst>
      <p:ext uri="{BB962C8B-B14F-4D97-AF65-F5344CB8AC3E}">
        <p14:creationId xmlns:p14="http://schemas.microsoft.com/office/powerpoint/2010/main" val="2128050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46CCA53-5830-ECA3-EEBB-19E9D44DB561}"/>
              </a:ext>
            </a:extLst>
          </p:cNvPr>
          <p:cNvSpPr>
            <a:spLocks noGrp="1"/>
          </p:cNvSpPr>
          <p:nvPr>
            <p:ph idx="1"/>
          </p:nvPr>
        </p:nvSpPr>
        <p:spPr>
          <a:xfrm>
            <a:off x="1141412" y="641684"/>
            <a:ext cx="9905999" cy="5149517"/>
          </a:xfrm>
        </p:spPr>
        <p:txBody>
          <a:bodyPr>
            <a:normAutofit fontScale="85000" lnSpcReduction="10000"/>
          </a:bodyPr>
          <a:lstStyle/>
          <a:p>
            <a:pPr algn="l">
              <a:buFont typeface="+mj-lt"/>
              <a:buAutoNum type="arabicPeriod"/>
            </a:pPr>
            <a:r>
              <a:rPr lang="en-US" sz="2100" b="1" i="1" dirty="0">
                <a:solidFill>
                  <a:schemeClr val="bg1">
                    <a:lumMod val="95000"/>
                    <a:lumOff val="5000"/>
                  </a:schemeClr>
                </a:solidFill>
                <a:effectLst/>
                <a:latin typeface="Söhne"/>
              </a:rPr>
              <a:t>Websites</a:t>
            </a:r>
            <a:r>
              <a:rPr lang="en-US" sz="2000" b="1" i="0" dirty="0">
                <a:effectLst/>
                <a:latin typeface="Söhne"/>
              </a:rPr>
              <a:t>: Storing data for websites, like user accounts, blog posts, and product information.</a:t>
            </a:r>
          </a:p>
          <a:p>
            <a:pPr algn="l">
              <a:buFont typeface="+mj-lt"/>
              <a:buAutoNum type="arabicPeriod"/>
            </a:pPr>
            <a:r>
              <a:rPr lang="en-US" sz="2100" b="1" i="1" dirty="0">
                <a:solidFill>
                  <a:schemeClr val="bg1">
                    <a:lumMod val="95000"/>
                    <a:lumOff val="5000"/>
                  </a:schemeClr>
                </a:solidFill>
                <a:effectLst/>
                <a:latin typeface="Söhne"/>
              </a:rPr>
              <a:t>Online Stores</a:t>
            </a:r>
            <a:r>
              <a:rPr lang="en-US" sz="2000" b="1" i="0" dirty="0">
                <a:effectLst/>
                <a:latin typeface="Söhne"/>
              </a:rPr>
              <a:t>: Keeping track of products, customer orders, and sales data for online shops.</a:t>
            </a:r>
          </a:p>
          <a:p>
            <a:pPr algn="l">
              <a:buFont typeface="+mj-lt"/>
              <a:buAutoNum type="arabicPeriod"/>
            </a:pPr>
            <a:r>
              <a:rPr lang="en-US" sz="2100" b="1" i="1" dirty="0">
                <a:solidFill>
                  <a:schemeClr val="bg1">
                    <a:lumMod val="95000"/>
                    <a:lumOff val="5000"/>
                  </a:schemeClr>
                </a:solidFill>
                <a:effectLst/>
                <a:latin typeface="Söhne"/>
              </a:rPr>
              <a:t>Apps</a:t>
            </a:r>
            <a:r>
              <a:rPr lang="en-US" sz="2000" b="1" i="0" dirty="0">
                <a:effectLst/>
                <a:latin typeface="Söhne"/>
              </a:rPr>
              <a:t>: Managing data for mobile apps, like user profiles, messages, and scores in games.</a:t>
            </a:r>
          </a:p>
          <a:p>
            <a:pPr algn="l">
              <a:buFont typeface="+mj-lt"/>
              <a:buAutoNum type="arabicPeriod"/>
            </a:pPr>
            <a:r>
              <a:rPr lang="en-US" sz="2100" b="1" i="1" dirty="0">
                <a:solidFill>
                  <a:schemeClr val="bg1">
                    <a:lumMod val="95000"/>
                    <a:lumOff val="5000"/>
                  </a:schemeClr>
                </a:solidFill>
                <a:effectLst/>
                <a:latin typeface="Söhne"/>
              </a:rPr>
              <a:t>Business</a:t>
            </a:r>
            <a:r>
              <a:rPr lang="en-US" sz="2000" b="1" i="0" dirty="0">
                <a:effectLst/>
                <a:latin typeface="Söhne"/>
              </a:rPr>
              <a:t> </a:t>
            </a:r>
            <a:r>
              <a:rPr lang="en-US" sz="2100" b="1" i="1" dirty="0">
                <a:solidFill>
                  <a:schemeClr val="bg1">
                    <a:lumMod val="95000"/>
                    <a:lumOff val="5000"/>
                  </a:schemeClr>
                </a:solidFill>
                <a:effectLst/>
                <a:latin typeface="Söhne"/>
              </a:rPr>
              <a:t>Tools</a:t>
            </a:r>
            <a:r>
              <a:rPr lang="en-US" sz="2000" b="1" i="0" dirty="0">
                <a:effectLst/>
                <a:latin typeface="Söhne"/>
              </a:rPr>
              <a:t>: Storing information for business applications, such as customer details, inventory, and sales records.</a:t>
            </a:r>
          </a:p>
          <a:p>
            <a:pPr algn="l">
              <a:buFont typeface="+mj-lt"/>
              <a:buAutoNum type="arabicPeriod"/>
            </a:pPr>
            <a:r>
              <a:rPr lang="en-US" sz="2100" b="1" i="1" dirty="0">
                <a:solidFill>
                  <a:schemeClr val="bg1">
                    <a:lumMod val="95000"/>
                    <a:lumOff val="5000"/>
                  </a:schemeClr>
                </a:solidFill>
                <a:effectLst/>
                <a:latin typeface="Söhne"/>
              </a:rPr>
              <a:t>Analytics</a:t>
            </a:r>
            <a:r>
              <a:rPr lang="en-US" sz="2000" b="1" i="0" dirty="0">
                <a:effectLst/>
                <a:latin typeface="Söhne"/>
              </a:rPr>
              <a:t>: Saving data for later analysis, like tracking website visits or monitoring sensor readings in a factory.</a:t>
            </a:r>
          </a:p>
          <a:p>
            <a:pPr algn="l">
              <a:buFont typeface="+mj-lt"/>
              <a:buAutoNum type="arabicPeriod"/>
            </a:pPr>
            <a:r>
              <a:rPr lang="en-US" sz="2100" b="1" i="1" dirty="0">
                <a:solidFill>
                  <a:schemeClr val="bg1">
                    <a:lumMod val="95000"/>
                    <a:lumOff val="5000"/>
                  </a:schemeClr>
                </a:solidFill>
                <a:effectLst/>
                <a:latin typeface="Söhne"/>
              </a:rPr>
              <a:t>Maps and Locations</a:t>
            </a:r>
            <a:r>
              <a:rPr lang="en-US" sz="2000" b="1" i="0" dirty="0">
                <a:effectLst/>
                <a:latin typeface="Söhne"/>
              </a:rPr>
              <a:t>: Handling maps and </a:t>
            </a:r>
            <a:r>
              <a:rPr lang="en-US" b="1" i="0" dirty="0">
                <a:effectLst/>
                <a:latin typeface="Söhne"/>
              </a:rPr>
              <a:t>location-based</a:t>
            </a:r>
            <a:r>
              <a:rPr lang="en-US" sz="2000" b="1" i="0" dirty="0">
                <a:effectLst/>
                <a:latin typeface="Söhne"/>
              </a:rPr>
              <a:t> data, like finding nearby restaurants or tracking delivery routes.</a:t>
            </a:r>
          </a:p>
          <a:p>
            <a:pPr algn="l">
              <a:buFont typeface="+mj-lt"/>
              <a:buAutoNum type="arabicPeriod"/>
            </a:pPr>
            <a:r>
              <a:rPr lang="en-US" sz="2100" b="1" i="1" dirty="0">
                <a:solidFill>
                  <a:schemeClr val="bg1">
                    <a:lumMod val="95000"/>
                    <a:lumOff val="5000"/>
                  </a:schemeClr>
                </a:solidFill>
                <a:effectLst/>
                <a:latin typeface="Söhne"/>
              </a:rPr>
              <a:t>Education</a:t>
            </a:r>
            <a:r>
              <a:rPr lang="en-US" sz="2000" b="1" i="0" dirty="0">
                <a:effectLst/>
                <a:latin typeface="Söhne"/>
              </a:rPr>
              <a:t>: Managing student records, course schedules, and grades for schools and universities.</a:t>
            </a:r>
          </a:p>
          <a:p>
            <a:pPr algn="l">
              <a:buFont typeface="+mj-lt"/>
              <a:buAutoNum type="arabicPeriod"/>
            </a:pPr>
            <a:r>
              <a:rPr lang="en-US" sz="2100" b="1" i="1" dirty="0">
                <a:solidFill>
                  <a:schemeClr val="bg1">
                    <a:lumMod val="95000"/>
                    <a:lumOff val="5000"/>
                  </a:schemeClr>
                </a:solidFill>
                <a:effectLst/>
                <a:latin typeface="Söhne"/>
              </a:rPr>
              <a:t>Government</a:t>
            </a:r>
            <a:r>
              <a:rPr lang="en-US" sz="2000" b="1" i="0" dirty="0">
                <a:effectLst/>
                <a:latin typeface="Söhne"/>
              </a:rPr>
              <a:t>: Storing citizen information, tax records, and other government data.</a:t>
            </a:r>
          </a:p>
          <a:p>
            <a:pPr algn="l">
              <a:buFont typeface="+mj-lt"/>
              <a:buAutoNum type="arabicPeriod"/>
            </a:pPr>
            <a:r>
              <a:rPr lang="en-US" sz="2100" b="1" i="1" dirty="0">
                <a:solidFill>
                  <a:schemeClr val="bg1">
                    <a:lumMod val="95000"/>
                    <a:lumOff val="5000"/>
                  </a:schemeClr>
                </a:solidFill>
                <a:effectLst/>
                <a:latin typeface="Söhne"/>
              </a:rPr>
              <a:t>Healthcare</a:t>
            </a:r>
            <a:r>
              <a:rPr lang="en-US" sz="2000" b="1" i="0" dirty="0">
                <a:effectLst/>
                <a:latin typeface="Söhne"/>
              </a:rPr>
              <a:t>: Keeping patient records, medical histories, and appointment schedules for hospitals and clinics.</a:t>
            </a:r>
          </a:p>
          <a:p>
            <a:endParaRPr lang="en-IN" sz="2000" b="1" dirty="0"/>
          </a:p>
        </p:txBody>
      </p:sp>
    </p:spTree>
    <p:extLst>
      <p:ext uri="{BB962C8B-B14F-4D97-AF65-F5344CB8AC3E}">
        <p14:creationId xmlns:p14="http://schemas.microsoft.com/office/powerpoint/2010/main" val="4263355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24132-BEE0-6744-2D9E-A2E5146B1311}"/>
              </a:ext>
            </a:extLst>
          </p:cNvPr>
          <p:cNvSpPr>
            <a:spLocks noGrp="1"/>
          </p:cNvSpPr>
          <p:nvPr>
            <p:ph type="title"/>
          </p:nvPr>
        </p:nvSpPr>
        <p:spPr/>
        <p:txBody>
          <a:bodyPr/>
          <a:lstStyle/>
          <a:p>
            <a:r>
              <a:rPr lang="en-US" b="1" i="0" dirty="0">
                <a:effectLst/>
                <a:latin typeface="Söhne"/>
              </a:rPr>
              <a:t>Primary Key</a:t>
            </a:r>
            <a:endParaRPr lang="en-IN" dirty="0"/>
          </a:p>
        </p:txBody>
      </p:sp>
      <p:sp>
        <p:nvSpPr>
          <p:cNvPr id="3" name="Content Placeholder 2">
            <a:extLst>
              <a:ext uri="{FF2B5EF4-FFF2-40B4-BE49-F238E27FC236}">
                <a16:creationId xmlns:a16="http://schemas.microsoft.com/office/drawing/2014/main" id="{82F8BD51-C2E1-7221-BD6B-23EF43337C3C}"/>
              </a:ext>
            </a:extLst>
          </p:cNvPr>
          <p:cNvSpPr>
            <a:spLocks noGrp="1"/>
          </p:cNvSpPr>
          <p:nvPr>
            <p:ph idx="1"/>
          </p:nvPr>
        </p:nvSpPr>
        <p:spPr/>
        <p:txBody>
          <a:bodyPr/>
          <a:lstStyle/>
          <a:p>
            <a:r>
              <a:rPr lang="en-US" b="0" i="0" dirty="0">
                <a:effectLst/>
                <a:latin typeface="Söhne"/>
              </a:rPr>
              <a:t>A primary key is a unique identifier for each record (row) in a table. It ensures that every record in the table is distinct and can be uniquely identified. Typically, primary keys are used as a reference point for other tables (through foreign keys) to establish relationships between them.</a:t>
            </a:r>
            <a:endParaRPr lang="en-IN" dirty="0"/>
          </a:p>
        </p:txBody>
      </p:sp>
    </p:spTree>
    <p:extLst>
      <p:ext uri="{BB962C8B-B14F-4D97-AF65-F5344CB8AC3E}">
        <p14:creationId xmlns:p14="http://schemas.microsoft.com/office/powerpoint/2010/main" val="948501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32476D-910A-3116-24BB-0F722DE19F76}"/>
              </a:ext>
            </a:extLst>
          </p:cNvPr>
          <p:cNvSpPr>
            <a:spLocks noGrp="1"/>
          </p:cNvSpPr>
          <p:nvPr>
            <p:ph idx="1"/>
          </p:nvPr>
        </p:nvSpPr>
        <p:spPr>
          <a:xfrm>
            <a:off x="1143000" y="950077"/>
            <a:ext cx="9905999" cy="4680702"/>
          </a:xfrm>
        </p:spPr>
        <p:txBody>
          <a:bodyPr>
            <a:normAutofit/>
          </a:bodyPr>
          <a:lstStyle/>
          <a:p>
            <a:r>
              <a:rPr lang="en-IN" dirty="0"/>
              <a:t>Books Table:</a:t>
            </a:r>
          </a:p>
          <a:p>
            <a:pPr marL="0" indent="0">
              <a:buNone/>
            </a:pPr>
            <a:r>
              <a:rPr lang="en-IN" dirty="0"/>
              <a:t>+--------+----------------+---------+-------------------------+</a:t>
            </a:r>
          </a:p>
          <a:p>
            <a:pPr marL="0" indent="0">
              <a:buNone/>
            </a:pPr>
            <a:r>
              <a:rPr lang="en-IN" dirty="0"/>
              <a:t>| </a:t>
            </a:r>
            <a:r>
              <a:rPr lang="en-IN" dirty="0" err="1"/>
              <a:t>BookID</a:t>
            </a:r>
            <a:r>
              <a:rPr lang="en-IN" dirty="0"/>
              <a:t> | Title                          | Author                   |</a:t>
            </a:r>
          </a:p>
          <a:p>
            <a:pPr marL="0" indent="0">
              <a:buNone/>
            </a:pPr>
            <a:r>
              <a:rPr lang="en-IN" dirty="0"/>
              <a:t>+--------+----------------+---------+-------------------------+</a:t>
            </a:r>
          </a:p>
          <a:p>
            <a:pPr marL="0" indent="0">
              <a:buNone/>
            </a:pPr>
            <a:r>
              <a:rPr lang="en-IN" dirty="0"/>
              <a:t>| 1         | To Kill a Mockingbird  | Harper Lee           |</a:t>
            </a:r>
          </a:p>
          <a:p>
            <a:pPr marL="0" indent="0">
              <a:buNone/>
            </a:pPr>
            <a:r>
              <a:rPr lang="en-IN" dirty="0"/>
              <a:t>| 2         | 1984                        | George Orwell      |</a:t>
            </a:r>
          </a:p>
          <a:p>
            <a:pPr marL="0" indent="0">
              <a:buNone/>
            </a:pPr>
            <a:r>
              <a:rPr lang="en-IN" dirty="0"/>
              <a:t>| 3         | The Great Gatsby      | F. Scott Fitzgerald  |</a:t>
            </a:r>
          </a:p>
          <a:p>
            <a:pPr marL="0" indent="0">
              <a:buNone/>
            </a:pPr>
            <a:r>
              <a:rPr lang="en-IN" dirty="0"/>
              <a:t>+--------+----------------+---------+-------------------------+</a:t>
            </a:r>
          </a:p>
          <a:p>
            <a:endParaRPr lang="en-IN" dirty="0"/>
          </a:p>
        </p:txBody>
      </p:sp>
    </p:spTree>
    <p:extLst>
      <p:ext uri="{BB962C8B-B14F-4D97-AF65-F5344CB8AC3E}">
        <p14:creationId xmlns:p14="http://schemas.microsoft.com/office/powerpoint/2010/main" val="29573474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32</TotalTime>
  <Words>993</Words>
  <Application>Microsoft Office PowerPoint</Application>
  <PresentationFormat>Widescreen</PresentationFormat>
  <Paragraphs>78</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Roboto</vt:lpstr>
      <vt:lpstr>Söhne</vt:lpstr>
      <vt:lpstr>Tw Cen MT</vt:lpstr>
      <vt:lpstr>Circuit</vt:lpstr>
      <vt:lpstr>DataBase</vt:lpstr>
      <vt:lpstr>Agenda</vt:lpstr>
      <vt:lpstr>Setup</vt:lpstr>
      <vt:lpstr>MySQl</vt:lpstr>
      <vt:lpstr>MySQl</vt:lpstr>
      <vt:lpstr>Usecase</vt:lpstr>
      <vt:lpstr>PowerPoint Presentation</vt:lpstr>
      <vt:lpstr>Primary Key</vt:lpstr>
      <vt:lpstr>PowerPoint Presentation</vt:lpstr>
      <vt:lpstr>Foreign Key</vt:lpstr>
      <vt:lpstr>Relationship </vt:lpstr>
      <vt:lpstr>Datatypes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dc:title>
  <dc:creator>Vijayanand R</dc:creator>
  <cp:lastModifiedBy>Vijayanand R</cp:lastModifiedBy>
  <cp:revision>1</cp:revision>
  <dcterms:created xsi:type="dcterms:W3CDTF">2023-09-20T00:01:12Z</dcterms:created>
  <dcterms:modified xsi:type="dcterms:W3CDTF">2023-09-20T00:33:35Z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